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77" r:id="rId3"/>
    <p:sldId id="279" r:id="rId4"/>
    <p:sldId id="280" r:id="rId5"/>
    <p:sldId id="281" r:id="rId6"/>
    <p:sldId id="282" r:id="rId7"/>
    <p:sldId id="283" r:id="rId8"/>
    <p:sldId id="289" r:id="rId9"/>
    <p:sldId id="285" r:id="rId10"/>
    <p:sldId id="286" r:id="rId11"/>
    <p:sldId id="288" r:id="rId12"/>
    <p:sldId id="299" r:id="rId13"/>
    <p:sldId id="304" r:id="rId14"/>
    <p:sldId id="302" r:id="rId15"/>
    <p:sldId id="303" r:id="rId16"/>
    <p:sldId id="291" r:id="rId17"/>
    <p:sldId id="292" r:id="rId18"/>
    <p:sldId id="305" r:id="rId19"/>
    <p:sldId id="306" r:id="rId20"/>
    <p:sldId id="293" r:id="rId21"/>
    <p:sldId id="309" r:id="rId22"/>
    <p:sldId id="294" r:id="rId23"/>
    <p:sldId id="307" r:id="rId24"/>
    <p:sldId id="308" r:id="rId25"/>
    <p:sldId id="295" r:id="rId26"/>
    <p:sldId id="296" r:id="rId27"/>
    <p:sldId id="313" r:id="rId28"/>
    <p:sldId id="310" r:id="rId29"/>
    <p:sldId id="316" r:id="rId30"/>
    <p:sldId id="317" r:id="rId31"/>
    <p:sldId id="318" r:id="rId32"/>
    <p:sldId id="311" r:id="rId33"/>
    <p:sldId id="336" r:id="rId34"/>
    <p:sldId id="337" r:id="rId35"/>
    <p:sldId id="339" r:id="rId36"/>
    <p:sldId id="278" r:id="rId37"/>
    <p:sldId id="341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80"/>
    <p:restoredTop sz="94558"/>
  </p:normalViewPr>
  <p:slideViewPr>
    <p:cSldViewPr snapToGrid="0" snapToObjects="1">
      <p:cViewPr varScale="1">
        <p:scale>
          <a:sx n="119" d="100"/>
          <a:sy n="119" d="100"/>
        </p:scale>
        <p:origin x="21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62079-0CEF-EC46-96DF-4682CC1C2090}" type="datetimeFigureOut">
              <a:rPr lang="en-US" smtClean="0"/>
              <a:t>6/15/23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915C9D-303F-414C-B643-9E9BCFF7D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7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chapter provides an overview of the programming language and concepts that are used within NetLogo. NetLogo basics, such as how to create a simple environment, commands and procedures, are presented with step by step instructions for creating a simple model. Following this basic model, more advanced features are introduced. The overall aim of this chapter is to provide an understanding of the main components that make a NetLogo program. </a:t>
            </a:r>
            <a:r>
              <a:rPr lang="en-US"/>
              <a:t>Subsequent chapters build upon the basics presented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915C9D-303F-414C-B643-9E9BCFF7D7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18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7A16-E78A-BE4A-AC43-8512E7D93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F38C8-365B-CA4F-B19D-567E737B1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28210-3A32-5F42-B6C1-4EC72857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277F9-D1A2-9843-B607-FCC14A03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80A87-2C80-A64B-87FB-EF30B3D8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5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44AF-4076-ED4B-B391-C5A3489C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2274F-54BF-764B-B515-33F41ADD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3412C-0D19-274E-9402-8A7B8556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34415-ED19-A445-BD68-A64A25C0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F4D4-B881-F34A-81D6-2E0313F6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0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434B5-95B9-8F45-9704-269CFCDE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99913-B6B0-7C48-9E46-20EC11E0D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E55D2-ADC8-E348-B484-18FD79F5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7F7AC-E50A-D649-85D6-DB77ADB2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89C60-9BE1-C544-82FC-951DBED5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2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72FB-6E84-2F49-8A51-0972418C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F1C8D-6F5A-7D47-9201-3E7B6F545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AB3CC-E7E0-6340-B3A4-F00DB09C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37D03-AC59-D14F-9507-84D846908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9326-81CE-0942-A45E-A9A8005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9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88158-F8C2-434F-AD68-D86B3031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BB0E7-5DE5-0D42-9359-2B7E8DAA3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0A837-B060-AA46-AA08-6F233B119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EE10B-C123-1B45-B864-6B8D5BE9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C4B6-2F8B-CA45-99D7-D48C1C997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2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530F-2ABB-F741-86CD-02B983C4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B270D-31DF-824D-AAC7-1A8C490EB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55378-871B-074A-9340-5A273CC14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1FB1B-E7C3-3547-A1B6-22B90A24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ECCE9-7B6F-4948-8417-3E618E85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C9493-26BA-D644-84CB-6514BD19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BFA1D-0768-FC4F-B75B-EDE0297E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D8327-4932-5241-83AC-C7F22382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29289-DA97-FA4F-883B-1C08A606C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D275AA-C108-7C4D-9250-CEC009533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C4C786-F911-8F45-B48E-D4C85A8F3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578C52-1C7D-8B4B-BA4A-CE1D6F06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D7468-D98E-E146-8C11-566E6814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284EF-707E-DC42-ACCE-D4654F57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4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70226-982E-E240-BF1F-97AC71D0A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C30596-EF95-C943-9C4C-04001C8B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BA8BC-065B-2742-86D8-3DAEEF7D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D01E8-BA1E-A747-8D70-062955071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C8AFC9-2394-FA4D-997A-E88CEA27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573A5-1335-AE42-BF09-1FCBDAAF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3E51-7F7D-CE46-8B95-7568215B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9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48E5-E07D-1743-B852-D6ECD310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BEEA-F298-024B-95FB-9C751B77E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EB14-9D0B-2648-B3DB-11824B88B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76687-76B2-4140-83AC-8536F4E9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96F32-9D50-C041-B009-7580037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142CE-848C-BD4E-8A40-32AB7BD0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2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299C7-4255-864E-8B0F-406D4E839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5CA03A-A409-8347-90BF-5F664DFFD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50B80-F53D-A846-921D-8A929C4D1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6D389-B843-E349-8890-DA1714FA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B3BD-8BDF-0E40-A12B-116E4261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31EEB-3496-6746-BF21-5BF059F85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B2A93-86B7-724F-A8E8-70A991C7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B9F64-2C6A-CE48-AB9D-FB7CE414B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4216-D3B6-004E-8D9D-334728146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6AB7-C146-8643-AC32-1D896C71A7F3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2FF-E815-B64D-B6D5-E2973185B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E5B1-99C5-FF4A-8E8B-D292DC770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9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ccl.northwestern.edu/netlogo/docs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bmgis.org/" TargetMode="External"/><Relationship Id="rId2" Type="http://schemas.openxmlformats.org/officeDocument/2006/relationships/hyperlink" Target="http://ccl.northwestern.edu/netlogo/docs/tutorial2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abmgis.org/" TargetMode="Externa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bmgis.org/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abmgis/abmgis/tree/master/Chapter04-NetLogo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repast.sourceforge.net/" TargetMode="External"/><Relationship Id="rId2" Type="http://schemas.openxmlformats.org/officeDocument/2006/relationships/hyperlink" Target="http://cs.gmu.edu/~eclab/projects/mason/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hyperlink" Target="http://en.wikipedia.org/wiki/Comparison_of_agent-based_modeling_software" TargetMode="External"/><Relationship Id="rId4" Type="http://schemas.openxmlformats.org/officeDocument/2006/relationships/hyperlink" Target="https://sites.google.com/site/mageosi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visualbots.com/" TargetMode="External"/><Relationship Id="rId2" Type="http://schemas.openxmlformats.org/officeDocument/2006/relationships/hyperlink" Target="http://www.agentsheets.com/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hyperlink" Target="http://m.modelling4all.org/" TargetMode="External"/><Relationship Id="rId4" Type="http://schemas.openxmlformats.org/officeDocument/2006/relationships/hyperlink" Target="http://repast.sourceforge.net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B29757-98BF-E140-90AF-08D24C206E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47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54A01-461C-1045-AC9B-35DD625CB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Chapter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411C-5F1C-D542-A211-0F0D7F10F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Building Agent-Based Models with NetLogo</a:t>
            </a:r>
          </a:p>
        </p:txBody>
      </p:sp>
    </p:spTree>
    <p:extLst>
      <p:ext uri="{BB962C8B-B14F-4D97-AF65-F5344CB8AC3E}">
        <p14:creationId xmlns:p14="http://schemas.microsoft.com/office/powerpoint/2010/main" val="27190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12330-C805-5447-BED7-E28B03A90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NetLogo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94F739-C3A6-F645-858E-EE1CB244FE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Developed by The Centre for Connected Learning (CCL) and Computer-Based </a:t>
            </a:r>
            <a:r>
              <a:rPr lang="en-GB" dirty="0" err="1"/>
              <a:t>Modeling</a:t>
            </a:r>
            <a:r>
              <a:rPr lang="en-GB" dirty="0"/>
              <a:t> at </a:t>
            </a:r>
            <a:r>
              <a:rPr lang="en-GB" dirty="0" err="1"/>
              <a:t>Northwestern</a:t>
            </a:r>
            <a:r>
              <a:rPr lang="en-GB" dirty="0"/>
              <a:t> University</a:t>
            </a:r>
          </a:p>
          <a:p>
            <a:r>
              <a:rPr lang="en-GB" dirty="0"/>
              <a:t>Free!</a:t>
            </a:r>
          </a:p>
          <a:p>
            <a:r>
              <a:rPr lang="en-GB" dirty="0"/>
              <a:t>Uses Java in the background</a:t>
            </a:r>
          </a:p>
          <a:p>
            <a:pPr lvl="1"/>
            <a:r>
              <a:rPr lang="en-GB" dirty="0"/>
              <a:t>Multi platform</a:t>
            </a:r>
          </a:p>
          <a:p>
            <a:pPr lvl="1"/>
            <a:r>
              <a:rPr lang="en-GB" dirty="0"/>
              <a:t>Can be converted into applets or JavaScript (and embedded in websites)</a:t>
            </a:r>
          </a:p>
          <a:p>
            <a:r>
              <a:rPr lang="en-GB" dirty="0"/>
              <a:t>Great for quickly putting a model together and thinking through ideas</a:t>
            </a:r>
          </a:p>
          <a:p>
            <a:pPr lvl="1"/>
            <a:r>
              <a:rPr lang="en-GB" dirty="0"/>
              <a:t>Easy to build</a:t>
            </a:r>
          </a:p>
          <a:p>
            <a:pPr lvl="1"/>
            <a:r>
              <a:rPr lang="en-GB" dirty="0"/>
              <a:t>Easy to interact with models</a:t>
            </a:r>
          </a:p>
          <a:p>
            <a:pPr lvl="1"/>
            <a:r>
              <a:rPr lang="en-GB" dirty="0"/>
              <a:t>East to extract data and create plots</a:t>
            </a:r>
          </a:p>
          <a:p>
            <a:r>
              <a:rPr lang="en-GB" dirty="0"/>
              <a:t>Excellent documentation: </a:t>
            </a:r>
            <a:r>
              <a:rPr lang="en-GB" dirty="0">
                <a:hlinkClick r:id="rId2"/>
              </a:rPr>
              <a:t>http://ccl.northwestern.edu/netlogo/docs/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3444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82374-4134-BA45-974F-B5A30C079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 err="1"/>
              <a:t>NetLogo</a:t>
            </a:r>
            <a:r>
              <a:rPr lang="en-GB" dirty="0"/>
              <a:t>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7CB0B-62AA-BA4F-B986-5EC53206A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347"/>
            <a:ext cx="10515600" cy="1886566"/>
          </a:xfrm>
        </p:spPr>
        <p:txBody>
          <a:bodyPr>
            <a:normAutofit/>
          </a:bodyPr>
          <a:lstStyle/>
          <a:p>
            <a:r>
              <a:rPr lang="en-GB" dirty="0" err="1"/>
              <a:t>NetLogo</a:t>
            </a:r>
            <a:r>
              <a:rPr lang="en-GB" dirty="0"/>
              <a:t> is has three parts:</a:t>
            </a:r>
          </a:p>
          <a:p>
            <a:pPr lvl="1"/>
            <a:r>
              <a:rPr lang="en-GB" dirty="0"/>
              <a:t>Graphical part (</a:t>
            </a:r>
            <a:r>
              <a:rPr lang="en-GB" b="1" dirty="0"/>
              <a:t>Interface</a:t>
            </a:r>
            <a:r>
              <a:rPr lang="en-GB" dirty="0"/>
              <a:t>) with sliders, graphs, buttons and a map</a:t>
            </a:r>
          </a:p>
          <a:p>
            <a:pPr lvl="1"/>
            <a:r>
              <a:rPr lang="en-GB" b="1" dirty="0"/>
              <a:t>Information</a:t>
            </a:r>
            <a:r>
              <a:rPr lang="en-GB" dirty="0"/>
              <a:t> (description, metadata, etc)</a:t>
            </a:r>
          </a:p>
          <a:p>
            <a:pPr lvl="1"/>
            <a:r>
              <a:rPr lang="en-GB" dirty="0"/>
              <a:t>Scripting part (</a:t>
            </a:r>
            <a:r>
              <a:rPr lang="en-GB" b="1" dirty="0"/>
              <a:t>Procedures</a:t>
            </a:r>
            <a:r>
              <a:rPr lang="en-GB" dirty="0"/>
              <a:t>) which contains instructions (code)</a:t>
            </a:r>
          </a:p>
          <a:p>
            <a:endParaRPr lang="en-GB" dirty="0"/>
          </a:p>
        </p:txBody>
      </p:sp>
      <p:pic>
        <p:nvPicPr>
          <p:cNvPr id="8194" name="Picture 2" descr="NetLogo program">
            <a:extLst>
              <a:ext uri="{FF2B5EF4-FFF2-40B4-BE49-F238E27FC236}">
                <a16:creationId xmlns:a16="http://schemas.microsoft.com/office/drawing/2014/main" id="{75B317C5-33BF-094D-9A9C-AC017992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379" y="3471913"/>
            <a:ext cx="8654044" cy="302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3610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1A67E-10DB-5D42-9F5A-3C482B918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296188"/>
          </a:xfrm>
        </p:spPr>
        <p:txBody>
          <a:bodyPr>
            <a:normAutofit/>
          </a:bodyPr>
          <a:lstStyle/>
          <a:p>
            <a:r>
              <a:rPr lang="en-GB" dirty="0"/>
              <a:t>The </a:t>
            </a:r>
            <a:r>
              <a:rPr lang="en-GB" dirty="0" err="1"/>
              <a:t>NetLogo</a:t>
            </a:r>
            <a:br>
              <a:rPr lang="en-GB" dirty="0"/>
            </a:br>
            <a:r>
              <a:rPr lang="en-GB" dirty="0"/>
              <a:t>‘Interface’</a:t>
            </a:r>
            <a:br>
              <a:rPr lang="en-GB" dirty="0"/>
            </a:br>
            <a:r>
              <a:rPr lang="en-GB" dirty="0"/>
              <a:t>Tab</a:t>
            </a:r>
          </a:p>
        </p:txBody>
      </p:sp>
      <p:pic>
        <p:nvPicPr>
          <p:cNvPr id="11266" name="Picture 2" descr="NetLogo interface">
            <a:extLst>
              <a:ext uri="{FF2B5EF4-FFF2-40B4-BE49-F238E27FC236}">
                <a16:creationId xmlns:a16="http://schemas.microsoft.com/office/drawing/2014/main" id="{8FD1E9D5-BAF4-D14E-9356-67419D80982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540" y="365125"/>
            <a:ext cx="7445260" cy="6018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742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D5A11-14EC-3E42-A7F7-56354394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Components of the Interface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EABFA5-9CE3-5E47-B13D-14402E6A6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9607" y="1825625"/>
            <a:ext cx="7952785" cy="4351338"/>
          </a:xfrm>
        </p:spPr>
      </p:pic>
    </p:spTree>
    <p:extLst>
      <p:ext uri="{BB962C8B-B14F-4D97-AF65-F5344CB8AC3E}">
        <p14:creationId xmlns:p14="http://schemas.microsoft.com/office/powerpoint/2010/main" val="3504193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1A67E-10DB-5D42-9F5A-3C482B918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>
            <a:normAutofit/>
          </a:bodyPr>
          <a:lstStyle/>
          <a:p>
            <a:r>
              <a:rPr lang="en-GB" dirty="0"/>
              <a:t>The </a:t>
            </a:r>
            <a:r>
              <a:rPr lang="en-GB" dirty="0" err="1"/>
              <a:t>NetLogo</a:t>
            </a:r>
            <a:br>
              <a:rPr lang="en-GB" dirty="0"/>
            </a:br>
            <a:r>
              <a:rPr lang="en-GB" dirty="0"/>
              <a:t>‘Information’ Tab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CCF9AE-D1A2-2341-BA70-5AA96BD5C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6143"/>
            <a:ext cx="5890146" cy="4351338"/>
          </a:xfrm>
        </p:spPr>
        <p:txBody>
          <a:bodyPr/>
          <a:lstStyle/>
          <a:p>
            <a:r>
              <a:rPr lang="en-GB" dirty="0"/>
              <a:t>Contains information about the model and instructions explaining how to run it</a:t>
            </a:r>
          </a:p>
          <a:p>
            <a:r>
              <a:rPr lang="en-GB" dirty="0"/>
              <a:t>These are produced by model developers </a:t>
            </a:r>
          </a:p>
          <a:p>
            <a:pPr lvl="1"/>
            <a:r>
              <a:rPr lang="en-GB" dirty="0"/>
              <a:t>Yu should do this when you write your own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96D6CD-6116-7D40-9EDB-DC08F5873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766" y="0"/>
            <a:ext cx="40810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932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232EFE-F5EA-D240-B5A6-723EF1D5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 err="1"/>
              <a:t>NetLogo</a:t>
            </a:r>
            <a:r>
              <a:rPr lang="en-GB" dirty="0"/>
              <a:t> ‘Code’ tab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C3E797-4A62-6E43-ACCB-9C0F32FBA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74743" cy="4351338"/>
          </a:xfrm>
        </p:spPr>
        <p:txBody>
          <a:bodyPr/>
          <a:lstStyle/>
          <a:p>
            <a:r>
              <a:rPr lang="en-GB" dirty="0"/>
              <a:t>This is where you write the code</a:t>
            </a:r>
          </a:p>
          <a:p>
            <a:r>
              <a:rPr lang="en-GB" dirty="0"/>
              <a:t>All agent rules, etc., go in here</a:t>
            </a:r>
          </a:p>
        </p:txBody>
      </p:sp>
      <p:pic>
        <p:nvPicPr>
          <p:cNvPr id="15362" name="Picture 2" descr="NetLogo code tab">
            <a:extLst>
              <a:ext uri="{FF2B5EF4-FFF2-40B4-BE49-F238E27FC236}">
                <a16:creationId xmlns:a16="http://schemas.microsoft.com/office/drawing/2014/main" id="{572C69DF-0696-F04B-A3E1-CD3D59C89F4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3207" y="1690688"/>
            <a:ext cx="6636504" cy="4486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170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47EA-8483-1F4C-918D-C061439DA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NetLogo</a:t>
            </a:r>
            <a:r>
              <a:rPr lang="en-GB" dirty="0"/>
              <a:t> example 1 - Segregation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D979D-6248-DE49-B531-942EF44F1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When you download </a:t>
            </a:r>
            <a:r>
              <a:rPr lang="en-GB" dirty="0" err="1"/>
              <a:t>NetLogo</a:t>
            </a:r>
            <a:r>
              <a:rPr lang="en-GB" dirty="0"/>
              <a:t> there are a number of examples</a:t>
            </a:r>
          </a:p>
          <a:p>
            <a:r>
              <a:rPr lang="en-GB" dirty="0"/>
              <a:t>We will now experiment with Schelling’s famous segregation model</a:t>
            </a:r>
          </a:p>
          <a:p>
            <a:r>
              <a:rPr lang="en-GB" dirty="0"/>
              <a:t>To see a list of the models that are available, open </a:t>
            </a:r>
            <a:r>
              <a:rPr lang="en-GB" dirty="0" err="1"/>
              <a:t>NetLogo</a:t>
            </a:r>
            <a:r>
              <a:rPr lang="en-GB" dirty="0"/>
              <a:t> and go to 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File -&gt; Models Library </a:t>
            </a:r>
          </a:p>
          <a:p>
            <a:r>
              <a:rPr lang="en-GB" dirty="0"/>
              <a:t>The Segregation model is listed under 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Social Science -&gt; Segregation</a:t>
            </a:r>
          </a:p>
          <a:p>
            <a:endParaRPr lang="en-GB" dirty="0"/>
          </a:p>
          <a:p>
            <a:endParaRPr lang="en-GB" i="1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3574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76D0A-0E99-0742-924A-CD593B362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NetLogo</a:t>
            </a:r>
            <a:r>
              <a:rPr lang="en-GB" dirty="0"/>
              <a:t> example 1 - Segregation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56437-E5B9-4A46-BC7C-B54CB8DFA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Once you have opened the Segregation model: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Click on the ‘Information’ tab (or ‘Info’ in some versions) and read about the model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Then return to the ‘Interface’ tab and experiment with the model by slowly increasing the peoples’ preference for living next to the same type (%-similar-wanted).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Try to answer these questions: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What happens to the spatial structure of the population as it increases?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What would you expect to see if %-similar-wanted was set to 100%? What actually happens? </a:t>
            </a:r>
          </a:p>
          <a:p>
            <a:pPr marL="971550" lvl="1" indent="-514350">
              <a:buFont typeface="+mj-lt"/>
              <a:buAutoNum type="arabicPeriod"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47401BC1-430C-BB49-A861-FCDCA48FF3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41994" y="365125"/>
            <a:ext cx="4611806" cy="4591900"/>
          </a:xfrm>
        </p:spPr>
      </p:pic>
    </p:spTree>
    <p:extLst>
      <p:ext uri="{BB962C8B-B14F-4D97-AF65-F5344CB8AC3E}">
        <p14:creationId xmlns:p14="http://schemas.microsoft.com/office/powerpoint/2010/main" val="401425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47EA-8483-1F4C-918D-C061439DA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NetLogo</a:t>
            </a:r>
            <a:r>
              <a:rPr lang="en-GB" dirty="0"/>
              <a:t> example 2 - Virus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D979D-6248-DE49-B531-942EF44F1E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753669" cy="435133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Now experiment with another model called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Virus</a:t>
            </a:r>
            <a:r>
              <a:rPr lang="en-GB" dirty="0"/>
              <a:t>, which is in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Biology</a:t>
            </a:r>
            <a:r>
              <a:rPr lang="en-GB" dirty="0"/>
              <a:t> folder.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/>
              <a:t>Again, start by reading the documentation in the </a:t>
            </a:r>
            <a:r>
              <a:rPr lang="en-GB" i="1" dirty="0"/>
              <a:t>Information </a:t>
            </a:r>
            <a:r>
              <a:rPr lang="en-GB" dirty="0"/>
              <a:t>tab.</a:t>
            </a:r>
          </a:p>
          <a:p>
            <a:r>
              <a:rPr lang="en-GB" dirty="0"/>
              <a:t>Then experiment and answer the following: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What happens as the chance of recovering decreases? What happens when it gets to 0 (i.e. everyone who becomes infected dies)?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Does the same thing happen every time the model is run? If not, what might account for these differences?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FD9778-6BD8-654A-BB45-42CDE307DF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78167" y="1825625"/>
            <a:ext cx="4575633" cy="4351338"/>
          </a:xfrm>
        </p:spPr>
      </p:pic>
    </p:spTree>
    <p:extLst>
      <p:ext uri="{BB962C8B-B14F-4D97-AF65-F5344CB8AC3E}">
        <p14:creationId xmlns:p14="http://schemas.microsoft.com/office/powerpoint/2010/main" val="3697086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BEDCD-2A55-B846-83A5-38691E2C4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Model Concepts: </a:t>
            </a:r>
            <a:br>
              <a:rPr lang="en-GB" dirty="0"/>
            </a:br>
            <a:r>
              <a:rPr lang="en-GB" dirty="0"/>
              <a:t>Turtles, Patches and the Observer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593EC-3C69-8847-AEBD-CC4E671705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408761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There are two types of objects in </a:t>
            </a:r>
            <a:r>
              <a:rPr lang="en-GB" dirty="0" err="1"/>
              <a:t>NetLogo</a:t>
            </a:r>
            <a:r>
              <a:rPr lang="en-GB" dirty="0"/>
              <a:t>: </a:t>
            </a:r>
            <a:r>
              <a:rPr lang="en-GB" b="1" dirty="0"/>
              <a:t>turtles</a:t>
            </a:r>
            <a:r>
              <a:rPr lang="en-GB" dirty="0"/>
              <a:t> and </a:t>
            </a:r>
            <a:r>
              <a:rPr lang="en-GB" b="1" dirty="0"/>
              <a:t>patches</a:t>
            </a:r>
            <a:r>
              <a:rPr lang="en-GB" dirty="0"/>
              <a:t>.</a:t>
            </a:r>
          </a:p>
          <a:p>
            <a:r>
              <a:rPr lang="en-GB" dirty="0"/>
              <a:t>Both are </a:t>
            </a:r>
            <a:r>
              <a:rPr lang="en-GB" i="1" dirty="0"/>
              <a:t>agents</a:t>
            </a:r>
            <a:endParaRPr lang="en-GB" dirty="0"/>
          </a:p>
          <a:p>
            <a:pPr lvl="1"/>
            <a:r>
              <a:rPr lang="en-GB" dirty="0"/>
              <a:t>They have rules that determine their behaviour</a:t>
            </a:r>
          </a:p>
          <a:p>
            <a:pPr lvl="1"/>
            <a:r>
              <a:rPr lang="en-GB" dirty="0"/>
              <a:t>They can interact with other agents</a:t>
            </a:r>
          </a:p>
          <a:p>
            <a:r>
              <a:rPr lang="en-GB" dirty="0"/>
              <a:t>Main differences:</a:t>
            </a:r>
          </a:p>
          <a:p>
            <a:pPr lvl="1"/>
            <a:r>
              <a:rPr lang="en-GB" b="1" dirty="0"/>
              <a:t>Patches cannot move</a:t>
            </a:r>
          </a:p>
          <a:p>
            <a:pPr lvl="1"/>
            <a:r>
              <a:rPr lang="en-GB" dirty="0"/>
              <a:t>You can create different types of 'turtle' (e.g. person, dog, cat, car, etc.)</a:t>
            </a:r>
          </a:p>
          <a:p>
            <a:r>
              <a:rPr lang="en-GB" dirty="0"/>
              <a:t>Why turtles?</a:t>
            </a:r>
          </a:p>
          <a:p>
            <a:pPr lvl="1"/>
            <a:r>
              <a:rPr lang="en-GB" dirty="0"/>
              <a:t>The 'Logo' language originally used to control robot turtles. It seems that the name 'turtle' has stuck..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19E096-A71A-2348-AE42-51888366F1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285" y="1825625"/>
            <a:ext cx="380851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30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By the end of this chapter, students will be able to:</a:t>
            </a:r>
          </a:p>
          <a:p>
            <a:r>
              <a:rPr lang="en-US"/>
              <a:t>Identify </a:t>
            </a:r>
            <a:r>
              <a:rPr lang="en-US" dirty="0"/>
              <a:t>some of the tools that are commonly used to do agent-based modelling</a:t>
            </a:r>
          </a:p>
          <a:p>
            <a:r>
              <a:rPr lang="en-US" dirty="0"/>
              <a:t>Use </a:t>
            </a:r>
            <a:r>
              <a:rPr lang="en-US" dirty="0" err="1"/>
              <a:t>NetLogo</a:t>
            </a:r>
            <a:r>
              <a:rPr lang="en-US" dirty="0"/>
              <a:t> to run agent-based models</a:t>
            </a:r>
          </a:p>
          <a:p>
            <a:r>
              <a:rPr lang="en-US" dirty="0"/>
              <a:t>Understand the meaning of the most common </a:t>
            </a:r>
            <a:r>
              <a:rPr lang="en-US" dirty="0" err="1"/>
              <a:t>NetLogo</a:t>
            </a:r>
            <a:r>
              <a:rPr lang="en-US" dirty="0"/>
              <a:t> commands and how the program has been </a:t>
            </a:r>
            <a:r>
              <a:rPr lang="en-US" dirty="0" err="1"/>
              <a:t>organised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362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3EFF4-0B8B-2F4D-9BDA-A51675B5A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Concepts: </a:t>
            </a:r>
            <a:br>
              <a:rPr lang="en-GB" dirty="0"/>
            </a:br>
            <a:r>
              <a:rPr lang="en-GB" dirty="0"/>
              <a:t>Turtles, Patches and the Observer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3B558-A085-A74D-A056-AEC75C8E80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GB" dirty="0"/>
              <a:t>Also important: the </a:t>
            </a:r>
            <a:r>
              <a:rPr lang="en-GB" b="1" dirty="0"/>
              <a:t>observer</a:t>
            </a:r>
            <a:endParaRPr lang="en-GB" dirty="0"/>
          </a:p>
          <a:p>
            <a:r>
              <a:rPr lang="en-GB" dirty="0"/>
              <a:t>The 'god' of a model</a:t>
            </a:r>
          </a:p>
          <a:p>
            <a:r>
              <a:rPr lang="en-GB" dirty="0"/>
              <a:t>Overseas everything that happens, gives orders to turtles or patches, controls other things like data input/output, virtual time, etc.</a:t>
            </a:r>
          </a:p>
          <a:p>
            <a:endParaRPr lang="en-GB" dirty="0"/>
          </a:p>
        </p:txBody>
      </p:sp>
      <p:pic>
        <p:nvPicPr>
          <p:cNvPr id="17410" name="Picture 2" descr="turtles and patches">
            <a:extLst>
              <a:ext uri="{FF2B5EF4-FFF2-40B4-BE49-F238E27FC236}">
                <a16:creationId xmlns:a16="http://schemas.microsoft.com/office/drawing/2014/main" id="{C8D19469-446D-7F4D-9A52-04F1CCCA9C94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8556" y="1825625"/>
            <a:ext cx="372888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6905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81445-ED34-114C-90CC-DA5A97FA6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Concepts: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B8FA6-3143-7049-B30D-C24FA31E8A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In programming, variables are a way of storing information. E.g.</a:t>
            </a:r>
          </a:p>
          <a:p>
            <a:pPr marL="457200" lvl="1" indent="0">
              <a:buNone/>
            </a:pPr>
            <a:r>
              <a:rPr lang="en-GB" dirty="0">
                <a:latin typeface="Courier" charset="0"/>
                <a:ea typeface="Courier" charset="0"/>
                <a:cs typeface="Courier" charset="0"/>
              </a:rPr>
              <a:t>my-name = ”Nick"</a:t>
            </a:r>
          </a:p>
          <a:p>
            <a:pPr marL="457200" lvl="1" indent="0">
              <a:buNone/>
            </a:pPr>
            <a:r>
              <a:rPr lang="en-GB" dirty="0">
                <a:latin typeface="Courier" charset="0"/>
                <a:ea typeface="Courier" charset="0"/>
                <a:cs typeface="Courier" charset="0"/>
              </a:rPr>
              <a:t>seconds-per-minute = 60</a:t>
            </a:r>
          </a:p>
          <a:p>
            <a:pPr marL="457200" lvl="1" indent="0">
              <a:buNone/>
            </a:pPr>
            <a:r>
              <a:rPr lang="en-GB" dirty="0">
                <a:latin typeface="Courier" charset="0"/>
                <a:ea typeface="Courier" charset="0"/>
                <a:cs typeface="Courier" charset="0"/>
              </a:rPr>
              <a:t>pi = 3.142</a:t>
            </a:r>
          </a:p>
          <a:p>
            <a:pPr marL="457200" lvl="1" indent="0">
              <a:buNone/>
            </a:pPr>
            <a:r>
              <a:rPr lang="en-GB" dirty="0">
                <a:latin typeface="Courier" charset="0"/>
                <a:ea typeface="Courier" charset="0"/>
                <a:cs typeface="Courier" charset="0"/>
              </a:rPr>
              <a:t>infected = True</a:t>
            </a:r>
          </a:p>
          <a:p>
            <a:pPr lvl="2"/>
            <a:endParaRPr lang="en-GB" dirty="0"/>
          </a:p>
          <a:p>
            <a:r>
              <a:rPr lang="en-GB" dirty="0"/>
              <a:t>Variables can belong to different objects in the model.</a:t>
            </a:r>
          </a:p>
          <a:p>
            <a:r>
              <a:rPr lang="en-GB" dirty="0"/>
              <a:t>Different objects can have different variable values (e.g. </a:t>
            </a:r>
            <a:r>
              <a:rPr lang="en-GB" dirty="0">
                <a:latin typeface="Courier" charset="0"/>
                <a:ea typeface="Courier" charset="0"/>
                <a:cs typeface="Courier" charset="0"/>
              </a:rPr>
              <a:t>my-name</a:t>
            </a:r>
            <a:r>
              <a:rPr lang="en-GB" dirty="0"/>
              <a:t> variable would be unique to each agent) 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FFAE92-BD94-CA45-B2B4-C0480897C1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Examples:</a:t>
            </a:r>
          </a:p>
          <a:p>
            <a:endParaRPr lang="en-GB" dirty="0"/>
          </a:p>
          <a:p>
            <a:pPr lvl="1"/>
            <a:r>
              <a:rPr lang="en-GB" dirty="0"/>
              <a:t>Turtle variables: </a:t>
            </a:r>
            <a:r>
              <a:rPr lang="en-GB" dirty="0">
                <a:latin typeface="Courier" charset="0"/>
                <a:ea typeface="Courier" charset="0"/>
                <a:cs typeface="Courier" charset="0"/>
              </a:rPr>
              <a:t>name, age, occupation, wealth, energy</a:t>
            </a:r>
          </a:p>
          <a:p>
            <a:pPr lvl="1"/>
            <a:endParaRPr lang="en-GB" dirty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GB" dirty="0"/>
              <a:t>Patch variables: </a:t>
            </a:r>
            <a:r>
              <a:rPr lang="en-GB" dirty="0">
                <a:latin typeface="Courier" charset="0"/>
                <a:ea typeface="Courier" charset="0"/>
                <a:cs typeface="Courier" charset="0"/>
              </a:rPr>
              <a:t>height-above-sea, amount-of-grain, building-security, deprivation</a:t>
            </a:r>
          </a:p>
          <a:p>
            <a:pPr lvl="1"/>
            <a:endParaRPr lang="en-GB" dirty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GB" dirty="0"/>
              <a:t>Observer variables: </a:t>
            </a:r>
            <a:r>
              <a:rPr lang="en-GB" dirty="0">
                <a:latin typeface="Courier" charset="0"/>
                <a:ea typeface="Courier" charset="0"/>
                <a:cs typeface="Courier" charset="0"/>
              </a:rPr>
              <a:t>total-wealth, weather, time-of-day, pi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15556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81445-ED34-114C-90CC-DA5A97FA6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Built-In Variables</a:t>
            </a:r>
          </a:p>
        </p:txBody>
      </p:sp>
      <p:pic>
        <p:nvPicPr>
          <p:cNvPr id="18434" name="Picture 2" descr="Contexts and variables">
            <a:extLst>
              <a:ext uri="{FF2B5EF4-FFF2-40B4-BE49-F238E27FC236}">
                <a16:creationId xmlns:a16="http://schemas.microsoft.com/office/drawing/2014/main" id="{6D95FDF7-2C8C-994A-9D17-BFDE6888503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143" y="1690688"/>
            <a:ext cx="736665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050D3E7-DB42-CE47-972F-37425643280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296654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There are some variables that </a:t>
            </a:r>
            <a:r>
              <a:rPr lang="en-GB" dirty="0" err="1"/>
              <a:t>NetLogo</a:t>
            </a:r>
            <a:r>
              <a:rPr lang="en-GB" dirty="0"/>
              <a:t> uses by default</a:t>
            </a:r>
          </a:p>
        </p:txBody>
      </p:sp>
    </p:spTree>
    <p:extLst>
      <p:ext uri="{BB962C8B-B14F-4D97-AF65-F5344CB8AC3E}">
        <p14:creationId xmlns:p14="http://schemas.microsoft.com/office/powerpoint/2010/main" val="2066326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81445-ED34-114C-90CC-DA5A97FA6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Concepts: Commands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B8FA6-3143-7049-B30D-C24FA31E8A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09396"/>
          </a:xfrm>
        </p:spPr>
        <p:txBody>
          <a:bodyPr/>
          <a:lstStyle/>
          <a:p>
            <a:r>
              <a:rPr lang="en-GB" dirty="0"/>
              <a:t>Commands are the way of telling </a:t>
            </a:r>
            <a:r>
              <a:rPr lang="en-GB" dirty="0" err="1"/>
              <a:t>NetLogo</a:t>
            </a:r>
            <a:r>
              <a:rPr lang="en-GB" dirty="0"/>
              <a:t> what we want it to do.</a:t>
            </a:r>
          </a:p>
          <a:p>
            <a:r>
              <a:rPr lang="en-GB" dirty="0"/>
              <a:t>Commands are very </a:t>
            </a:r>
            <a:r>
              <a:rPr lang="en-GB" dirty="0">
                <a:hlinkClick r:id="rId2"/>
              </a:rPr>
              <a:t>well documented</a:t>
            </a:r>
            <a:endParaRPr lang="en-GB" dirty="0"/>
          </a:p>
          <a:p>
            <a:r>
              <a:rPr lang="en-GB" dirty="0"/>
              <a:t>Some examples (these are explained properly in the </a:t>
            </a:r>
            <a:r>
              <a:rPr lang="en-GB" dirty="0">
                <a:hlinkClick r:id="rId3"/>
              </a:rPr>
              <a:t>book</a:t>
            </a:r>
            <a:r>
              <a:rPr lang="en-GB" dirty="0"/>
              <a:t>):</a:t>
            </a:r>
          </a:p>
          <a:p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AEDC9FB-91AD-764A-B065-C2D914050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307748"/>
              </p:ext>
            </p:extLst>
          </p:nvPr>
        </p:nvGraphicFramePr>
        <p:xfrm>
          <a:off x="838200" y="3612991"/>
          <a:ext cx="105156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9078">
                  <a:extLst>
                    <a:ext uri="{9D8B030D-6E8A-4147-A177-3AD203B41FA5}">
                      <a16:colId xmlns:a16="http://schemas.microsoft.com/office/drawing/2014/main" val="2681066781"/>
                    </a:ext>
                  </a:extLst>
                </a:gridCol>
                <a:gridCol w="4816522">
                  <a:extLst>
                    <a:ext uri="{9D8B030D-6E8A-4147-A177-3AD203B41FA5}">
                      <a16:colId xmlns:a16="http://schemas.microsoft.com/office/drawing/2014/main" val="18929998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Command example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0406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show</a:t>
                      </a:r>
                      <a:r>
                        <a:rPr lang="en-GB" sz="24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"Hello World"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Prints something to the screen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869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</a:t>
                      </a:r>
                      <a:r>
                        <a:rPr lang="en-GB" sz="24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my-age 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Sets the value of a variable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24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ask</a:t>
                      </a:r>
                      <a:r>
                        <a:rPr lang="en-GB" sz="24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turtles [ ... 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Ask the turtles to do something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7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ask</a:t>
                      </a:r>
                      <a:r>
                        <a:rPr lang="en-GB" sz="24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turtles [ </a:t>
                      </a:r>
                      <a:r>
                        <a:rPr lang="en-GB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</a:t>
                      </a:r>
                      <a:r>
                        <a:rPr lang="en-GB" sz="24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GB" sz="24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color</a:t>
                      </a:r>
                      <a:r>
                        <a:rPr lang="en-GB" sz="24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blue 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Asks the turtles to turn 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57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30565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81445-ED34-114C-90CC-DA5A97FA6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Concepts: Brackets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B8FA6-3143-7049-B30D-C24FA31E8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NetLogo</a:t>
            </a:r>
            <a:r>
              <a:rPr lang="en-GB" dirty="0"/>
              <a:t> uses both square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 ]</a:t>
            </a:r>
            <a:r>
              <a:rPr lang="en-GB" dirty="0"/>
              <a:t> and round </a:t>
            </a:r>
            <a:r>
              <a:rPr lang="en-GB" dirty="0">
                <a:latin typeface="Courier" pitchFamily="2" charset="0"/>
              </a:rPr>
              <a:t>( ) </a:t>
            </a:r>
            <a:r>
              <a:rPr lang="en-GB" dirty="0"/>
              <a:t>brackets.</a:t>
            </a:r>
          </a:p>
          <a:p>
            <a:r>
              <a:rPr lang="en-GB" dirty="0"/>
              <a:t>Round brackets are used to set the </a:t>
            </a:r>
            <a:r>
              <a:rPr lang="en-GB" i="1" dirty="0"/>
              <a:t>order of operations</a:t>
            </a:r>
            <a:r>
              <a:rPr lang="en-GB" dirty="0"/>
              <a:t>. E.g.:</a:t>
            </a:r>
          </a:p>
          <a:p>
            <a:pPr lvl="1"/>
            <a:r>
              <a:rPr lang="en-GB" dirty="0">
                <a:latin typeface="Courier" pitchFamily="2" charset="0"/>
              </a:rPr>
              <a:t> 2 + 3  × 4 = 14</a:t>
            </a:r>
          </a:p>
          <a:p>
            <a:pPr lvl="1"/>
            <a:r>
              <a:rPr lang="en-GB" dirty="0">
                <a:latin typeface="Courier" pitchFamily="2" charset="0"/>
              </a:rPr>
              <a:t>(2 + 3) × 4 = 20</a:t>
            </a:r>
          </a:p>
          <a:p>
            <a:r>
              <a:rPr lang="en-GB" dirty="0"/>
              <a:t>Square brackets are used to split up commands. E.g.: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ask turtles [ ... ]</a:t>
            </a:r>
          </a:p>
          <a:p>
            <a:pPr lvl="1"/>
            <a:r>
              <a:rPr lang="en-GB" dirty="0"/>
              <a:t>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ask </a:t>
            </a:r>
            <a:r>
              <a:rPr lang="en-GB" dirty="0"/>
              <a:t>command expects to find some more commands inside the brackets.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2222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ABA36-8632-1C46-8F1C-7003F282F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Concepts: Contexts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EFFC8-7231-194C-BFAB-FE7CA293B6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Contexts controls where commands are sent</a:t>
            </a:r>
          </a:p>
          <a:p>
            <a:r>
              <a:rPr lang="en-GB" dirty="0"/>
              <a:t>There are three contexts:</a:t>
            </a:r>
          </a:p>
          <a:p>
            <a:pPr lvl="1"/>
            <a:r>
              <a:rPr lang="en-GB" dirty="0"/>
              <a:t>Observer</a:t>
            </a:r>
          </a:p>
          <a:p>
            <a:pPr lvl="1"/>
            <a:r>
              <a:rPr lang="en-GB" dirty="0"/>
              <a:t>Turtle</a:t>
            </a:r>
          </a:p>
          <a:p>
            <a:pPr lvl="1"/>
            <a:r>
              <a:rPr lang="en-GB" dirty="0"/>
              <a:t>Patch</a:t>
            </a:r>
          </a:p>
          <a:p>
            <a:r>
              <a:rPr lang="en-GB" dirty="0"/>
              <a:t>Lots of examples that help to understand these in the </a:t>
            </a:r>
            <a:r>
              <a:rPr lang="en-GB" dirty="0">
                <a:hlinkClick r:id="rId2"/>
              </a:rPr>
              <a:t>book</a:t>
            </a:r>
            <a:r>
              <a:rPr lang="en-GB" dirty="0"/>
              <a:t> (Chapter 4)</a:t>
            </a:r>
          </a:p>
        </p:txBody>
      </p:sp>
      <p:pic>
        <p:nvPicPr>
          <p:cNvPr id="19458" name="Picture 2" descr="Contexts and variables">
            <a:extLst>
              <a:ext uri="{FF2B5EF4-FFF2-40B4-BE49-F238E27FC236}">
                <a16:creationId xmlns:a16="http://schemas.microsoft.com/office/drawing/2014/main" id="{EC467781-6D12-4644-B7ED-8E50B93110D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331362"/>
            <a:ext cx="5181600" cy="333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4205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4592B-000A-8546-8D8A-BF357A7D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Concepts: Flow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6A27-69D5-794F-8E87-F50D30109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73671"/>
          </a:xfrm>
        </p:spPr>
        <p:txBody>
          <a:bodyPr/>
          <a:lstStyle/>
          <a:p>
            <a:r>
              <a:rPr lang="en-GB" dirty="0"/>
              <a:t>Programs are recipes</a:t>
            </a:r>
          </a:p>
          <a:p>
            <a:pPr lvl="2"/>
            <a:endParaRPr lang="en-GB" dirty="0"/>
          </a:p>
          <a:p>
            <a:r>
              <a:rPr lang="en-GB" dirty="0"/>
              <a:t>And computers are really, really stupid cooks.</a:t>
            </a:r>
          </a:p>
          <a:p>
            <a:pPr lvl="2"/>
            <a:endParaRPr lang="en-GB" dirty="0"/>
          </a:p>
          <a:p>
            <a:r>
              <a:rPr lang="en-GB" dirty="0"/>
              <a:t>Programmers need to tell the computer exactly what to do, and in what order</a:t>
            </a:r>
          </a:p>
          <a:p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E5811C1-0E5C-114F-B1AB-90C4F3EB48A4}"/>
              </a:ext>
            </a:extLst>
          </p:cNvPr>
          <p:cNvSpPr txBox="1">
            <a:spLocks/>
          </p:cNvSpPr>
          <p:nvPr/>
        </p:nvSpPr>
        <p:spPr>
          <a:xfrm>
            <a:off x="838200" y="4599296"/>
            <a:ext cx="10515600" cy="1741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Geek Joke:</a:t>
            </a:r>
          </a:p>
          <a:p>
            <a:pPr lvl="1"/>
            <a:r>
              <a:rPr lang="en-GB" dirty="0"/>
              <a:t>Q: How do you keep a programmer in the shower forever?</a:t>
            </a:r>
          </a:p>
        </p:txBody>
      </p:sp>
    </p:spTree>
    <p:extLst>
      <p:ext uri="{BB962C8B-B14F-4D97-AF65-F5344CB8AC3E}">
        <p14:creationId xmlns:p14="http://schemas.microsoft.com/office/powerpoint/2010/main" val="17885859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4592B-000A-8546-8D8A-BF357A7D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Concepts: Flow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6A27-69D5-794F-8E87-F50D30109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73671"/>
          </a:xfrm>
        </p:spPr>
        <p:txBody>
          <a:bodyPr/>
          <a:lstStyle/>
          <a:p>
            <a:r>
              <a:rPr lang="en-GB" dirty="0"/>
              <a:t>Programs are recipes</a:t>
            </a:r>
          </a:p>
          <a:p>
            <a:pPr lvl="2"/>
            <a:endParaRPr lang="en-GB" dirty="0"/>
          </a:p>
          <a:p>
            <a:r>
              <a:rPr lang="en-GB" dirty="0"/>
              <a:t>And computers are really, really stupid cooks.</a:t>
            </a:r>
          </a:p>
          <a:p>
            <a:pPr lvl="2"/>
            <a:endParaRPr lang="en-GB" dirty="0"/>
          </a:p>
          <a:p>
            <a:r>
              <a:rPr lang="en-GB" dirty="0"/>
              <a:t>Programmers need to tell the computer exactly what to do, and in what order</a:t>
            </a:r>
          </a:p>
          <a:p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E5811C1-0E5C-114F-B1AB-90C4F3EB48A4}"/>
              </a:ext>
            </a:extLst>
          </p:cNvPr>
          <p:cNvSpPr txBox="1">
            <a:spLocks/>
          </p:cNvSpPr>
          <p:nvPr/>
        </p:nvSpPr>
        <p:spPr>
          <a:xfrm>
            <a:off x="838200" y="4599296"/>
            <a:ext cx="10515600" cy="1741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Geek Joke:</a:t>
            </a:r>
          </a:p>
          <a:p>
            <a:pPr lvl="1"/>
            <a:r>
              <a:rPr lang="en-GB" dirty="0"/>
              <a:t>Q: How do you keep a programmer in the shower forever?</a:t>
            </a:r>
          </a:p>
          <a:p>
            <a:pPr lvl="1"/>
            <a:r>
              <a:rPr lang="en-GB" b="1" dirty="0"/>
              <a:t>A: Give them a bottle of shampoo that says "lather, rinse, repeat".</a:t>
            </a:r>
          </a:p>
        </p:txBody>
      </p:sp>
    </p:spTree>
    <p:extLst>
      <p:ext uri="{BB962C8B-B14F-4D97-AF65-F5344CB8AC3E}">
        <p14:creationId xmlns:p14="http://schemas.microsoft.com/office/powerpoint/2010/main" val="14248317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4592B-000A-8546-8D8A-BF357A7D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6A27-69D5-794F-8E87-F50D30109B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911221" cy="4351338"/>
          </a:xfrm>
        </p:spPr>
        <p:txBody>
          <a:bodyPr>
            <a:normAutofit/>
          </a:bodyPr>
          <a:lstStyle/>
          <a:p>
            <a:r>
              <a:rPr lang="en-GB" dirty="0"/>
              <a:t>Usually, </a:t>
            </a:r>
            <a:r>
              <a:rPr lang="en-GB" dirty="0" err="1"/>
              <a:t>NetLogo</a:t>
            </a:r>
            <a:r>
              <a:rPr lang="en-GB" dirty="0"/>
              <a:t> will run through your code, one line after the other</a:t>
            </a:r>
          </a:p>
          <a:p>
            <a:r>
              <a:rPr lang="en-GB" dirty="0"/>
              <a:t>But! Sometimes there are two or more possibilities for what to do next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2B7490-6E3A-4E43-AD14-4215A6DF5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2376" y="1825625"/>
            <a:ext cx="6331424" cy="4351338"/>
          </a:xfrm>
        </p:spPr>
        <p:txBody>
          <a:bodyPr>
            <a:normAutofit/>
          </a:bodyPr>
          <a:lstStyle/>
          <a:p>
            <a:r>
              <a:rPr lang="en-GB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if</a:t>
            </a:r>
            <a:r>
              <a:rPr lang="en-GB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GB" dirty="0"/>
              <a:t>statements are one example:</a:t>
            </a:r>
          </a:p>
          <a:p>
            <a:endParaRPr lang="en-GB" dirty="0"/>
          </a:p>
          <a:p>
            <a:pPr marL="457200" lvl="1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if ( age &lt; 18 )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 [ </a:t>
            </a:r>
            <a:r>
              <a:rPr lang="en-GB" i="1" dirty="0">
                <a:latin typeface="Courier New" panose="02070309020205020404" pitchFamily="49" charset="0"/>
                <a:cs typeface="Courier New" panose="02070309020205020404" pitchFamily="49" charset="0"/>
              </a:rPr>
              <a:t>.. do something ..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if ( age &gt; 18 ) </a:t>
            </a:r>
            <a:b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 [ </a:t>
            </a:r>
            <a:r>
              <a:rPr lang="en-GB" i="1" dirty="0">
                <a:latin typeface="Courier New" panose="02070309020205020404" pitchFamily="49" charset="0"/>
                <a:cs typeface="Courier New" panose="02070309020205020404" pitchFamily="49" charset="0"/>
              </a:rPr>
              <a:t>.. do something else ..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7576250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4592B-000A-8546-8D8A-BF357A7D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Control 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6A27-69D5-794F-8E87-F50D30109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68453"/>
          </a:xfrm>
        </p:spPr>
        <p:txBody>
          <a:bodyPr>
            <a:normAutofit/>
          </a:bodyPr>
          <a:lstStyle/>
          <a:p>
            <a:r>
              <a:rPr lang="en-GB" dirty="0"/>
              <a:t>The code below has been taken from the rules that drive the behaviour of a virtual person (or 'agent’). </a:t>
            </a:r>
          </a:p>
          <a:p>
            <a:r>
              <a:rPr lang="en-GB" dirty="0"/>
              <a:t>What will the person do when the age variable has the values of 10, 50, or 18?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97BE37-09E5-9740-9F25-86C12A65C320}"/>
              </a:ext>
            </a:extLst>
          </p:cNvPr>
          <p:cNvSpPr txBox="1">
            <a:spLocks/>
          </p:cNvSpPr>
          <p:nvPr/>
        </p:nvSpPr>
        <p:spPr>
          <a:xfrm>
            <a:off x="6172200" y="1965279"/>
            <a:ext cx="5181600" cy="42116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FD63BA9-0216-014C-BF94-855FC9CF6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7111640"/>
              </p:ext>
            </p:extLst>
          </p:nvPr>
        </p:nvGraphicFramePr>
        <p:xfrm>
          <a:off x="6493491" y="3929015"/>
          <a:ext cx="4843818" cy="26312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0060">
                  <a:extLst>
                    <a:ext uri="{9D8B030D-6E8A-4147-A177-3AD203B41FA5}">
                      <a16:colId xmlns:a16="http://schemas.microsoft.com/office/drawing/2014/main" val="3838237458"/>
                    </a:ext>
                  </a:extLst>
                </a:gridCol>
                <a:gridCol w="3683758">
                  <a:extLst>
                    <a:ext uri="{9D8B030D-6E8A-4147-A177-3AD203B41FA5}">
                      <a16:colId xmlns:a16="http://schemas.microsoft.com/office/drawing/2014/main" val="388613381"/>
                    </a:ext>
                  </a:extLst>
                </a:gridCol>
              </a:tblGrid>
              <a:tr h="436728">
                <a:tc>
                  <a:txBody>
                    <a:bodyPr/>
                    <a:lstStyle/>
                    <a:p>
                      <a:r>
                        <a:rPr lang="en-GB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860259"/>
                  </a:ext>
                </a:extLst>
              </a:tr>
              <a:tr h="436728"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?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831496"/>
                  </a:ext>
                </a:extLst>
              </a:tr>
              <a:tr h="436728">
                <a:tc>
                  <a:txBody>
                    <a:bodyPr/>
                    <a:lstStyle/>
                    <a:p>
                      <a:r>
                        <a:rPr lang="en-GB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?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617964"/>
                  </a:ext>
                </a:extLst>
              </a:tr>
              <a:tr h="436728"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?</a:t>
                      </a:r>
                    </a:p>
                    <a:p>
                      <a:endParaRPr lang="en-GB" i="0" dirty="0"/>
                    </a:p>
                    <a:p>
                      <a:endParaRPr lang="en-GB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829747"/>
                  </a:ext>
                </a:extLst>
              </a:tr>
            </a:tbl>
          </a:graphicData>
        </a:graphic>
      </p:graphicFrame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3F4F8FC1-4FC6-514B-AB72-5BB489198C1E}"/>
              </a:ext>
            </a:extLst>
          </p:cNvPr>
          <p:cNvSpPr txBox="1">
            <a:spLocks/>
          </p:cNvSpPr>
          <p:nvPr/>
        </p:nvSpPr>
        <p:spPr>
          <a:xfrm>
            <a:off x="821709" y="4204861"/>
            <a:ext cx="5181600" cy="18353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if ( age &lt; 18 )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[ </a:t>
            </a:r>
            <a:r>
              <a:rPr lang="en-GB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.. go to the cinema ..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if ( age &gt; 18 ) 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[ </a:t>
            </a:r>
            <a:r>
              <a:rPr lang="en-GB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.. go to the pub ..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.. go to my friend's house ..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28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DB4-C916-7B49-9A6D-9F6845C1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EB6D-95B4-1B4E-B689-57D1F84B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overview of tools for agent-based modelling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An introduction to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NetLogo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: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The Program itself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Turtles and Patches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Variables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Flow Control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to write good code</a:t>
            </a:r>
          </a:p>
        </p:txBody>
      </p:sp>
    </p:spTree>
    <p:extLst>
      <p:ext uri="{BB962C8B-B14F-4D97-AF65-F5344CB8AC3E}">
        <p14:creationId xmlns:p14="http://schemas.microsoft.com/office/powerpoint/2010/main" val="399594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4592B-000A-8546-8D8A-BF357A7D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Control 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6A27-69D5-794F-8E87-F50D30109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68453"/>
          </a:xfrm>
        </p:spPr>
        <p:txBody>
          <a:bodyPr>
            <a:normAutofit/>
          </a:bodyPr>
          <a:lstStyle/>
          <a:p>
            <a:r>
              <a:rPr lang="en-GB" dirty="0"/>
              <a:t>The code below has been taken from the rules that drive the behaviour of a virtual person (or 'agent’). </a:t>
            </a:r>
          </a:p>
          <a:p>
            <a:r>
              <a:rPr lang="en-GB" dirty="0"/>
              <a:t>What will the person do when the age variable has the values of 10, 50, or 18?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97BE37-09E5-9740-9F25-86C12A65C320}"/>
              </a:ext>
            </a:extLst>
          </p:cNvPr>
          <p:cNvSpPr txBox="1">
            <a:spLocks/>
          </p:cNvSpPr>
          <p:nvPr/>
        </p:nvSpPr>
        <p:spPr>
          <a:xfrm>
            <a:off x="6172200" y="1965279"/>
            <a:ext cx="5181600" cy="42116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FD63BA9-0216-014C-BF94-855FC9CF6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359787"/>
              </p:ext>
            </p:extLst>
          </p:nvPr>
        </p:nvGraphicFramePr>
        <p:xfrm>
          <a:off x="6493491" y="3929015"/>
          <a:ext cx="4843818" cy="26312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0060">
                  <a:extLst>
                    <a:ext uri="{9D8B030D-6E8A-4147-A177-3AD203B41FA5}">
                      <a16:colId xmlns:a16="http://schemas.microsoft.com/office/drawing/2014/main" val="3838237458"/>
                    </a:ext>
                  </a:extLst>
                </a:gridCol>
                <a:gridCol w="3683758">
                  <a:extLst>
                    <a:ext uri="{9D8B030D-6E8A-4147-A177-3AD203B41FA5}">
                      <a16:colId xmlns:a16="http://schemas.microsoft.com/office/drawing/2014/main" val="388613381"/>
                    </a:ext>
                  </a:extLst>
                </a:gridCol>
              </a:tblGrid>
              <a:tr h="436728">
                <a:tc>
                  <a:txBody>
                    <a:bodyPr/>
                    <a:lstStyle/>
                    <a:p>
                      <a:r>
                        <a:rPr lang="en-GB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860259"/>
                  </a:ext>
                </a:extLst>
              </a:tr>
              <a:tr h="436728"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Go to the </a:t>
                      </a:r>
                      <a:r>
                        <a:rPr lang="en-GB" b="1" dirty="0"/>
                        <a:t>cinema</a:t>
                      </a:r>
                      <a:r>
                        <a:rPr lang="en-GB" dirty="0"/>
                        <a:t> and then to my </a:t>
                      </a:r>
                      <a:r>
                        <a:rPr lang="en-GB" b="1" dirty="0"/>
                        <a:t>friend’s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831496"/>
                  </a:ext>
                </a:extLst>
              </a:tr>
              <a:tr h="436728">
                <a:tc>
                  <a:txBody>
                    <a:bodyPr/>
                    <a:lstStyle/>
                    <a:p>
                      <a:r>
                        <a:rPr lang="en-GB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Go to the </a:t>
                      </a:r>
                      <a:r>
                        <a:rPr lang="en-GB" b="1" dirty="0"/>
                        <a:t>pub</a:t>
                      </a:r>
                      <a:r>
                        <a:rPr lang="en-GB" dirty="0"/>
                        <a:t> and then to my </a:t>
                      </a:r>
                      <a:r>
                        <a:rPr lang="en-GB" b="1" dirty="0"/>
                        <a:t>friend’s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617964"/>
                  </a:ext>
                </a:extLst>
              </a:tr>
              <a:tr h="436728">
                <a:tc>
                  <a:txBody>
                    <a:bodyPr/>
                    <a:lstStyle/>
                    <a:p>
                      <a:r>
                        <a:rPr lang="en-GB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Just go to my </a:t>
                      </a:r>
                      <a:r>
                        <a:rPr lang="en-GB" b="1" dirty="0"/>
                        <a:t>friend’s house </a:t>
                      </a:r>
                    </a:p>
                    <a:p>
                      <a:r>
                        <a:rPr lang="en-GB" dirty="0"/>
                        <a:t>(</a:t>
                      </a:r>
                      <a:r>
                        <a:rPr lang="en-GB" i="1" dirty="0"/>
                        <a:t>agents who are </a:t>
                      </a:r>
                      <a:r>
                        <a:rPr lang="en-GB" i="0" dirty="0"/>
                        <a:t>exactly </a:t>
                      </a:r>
                      <a:r>
                        <a:rPr lang="en-GB" i="1" dirty="0"/>
                        <a:t>18 don’t fit either of the </a:t>
                      </a:r>
                      <a:r>
                        <a:rPr lang="en-GB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GB" i="1" dirty="0"/>
                        <a:t> statements</a:t>
                      </a:r>
                      <a:r>
                        <a:rPr lang="en-GB" i="0" dirty="0"/>
                        <a:t>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829747"/>
                  </a:ext>
                </a:extLst>
              </a:tr>
            </a:tbl>
          </a:graphicData>
        </a:graphic>
      </p:graphicFrame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3F4F8FC1-4FC6-514B-AB72-5BB489198C1E}"/>
              </a:ext>
            </a:extLst>
          </p:cNvPr>
          <p:cNvSpPr txBox="1">
            <a:spLocks/>
          </p:cNvSpPr>
          <p:nvPr/>
        </p:nvSpPr>
        <p:spPr>
          <a:xfrm>
            <a:off x="821709" y="4204861"/>
            <a:ext cx="5181600" cy="18353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if ( age &lt; 18 )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[ </a:t>
            </a:r>
            <a:r>
              <a:rPr lang="en-GB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.. go to the cinema ..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if ( age &gt; 18 ) 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[ </a:t>
            </a:r>
            <a:r>
              <a:rPr lang="en-GB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.. go to the pub ..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.. go to my friend's house ..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9772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DB4-C916-7B49-9A6D-9F6845C1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EB6D-95B4-1B4E-B689-57D1F84B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An overview of tools for agent-based modelling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An introduction to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NetLogo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: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The Program itself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Turtles and Patches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Variables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Flow Control</a:t>
            </a:r>
          </a:p>
          <a:p>
            <a:r>
              <a:rPr lang="en-US" dirty="0"/>
              <a:t>How to write good code</a:t>
            </a:r>
          </a:p>
        </p:txBody>
      </p:sp>
    </p:spTree>
    <p:extLst>
      <p:ext uri="{BB962C8B-B14F-4D97-AF65-F5344CB8AC3E}">
        <p14:creationId xmlns:p14="http://schemas.microsoft.com/office/powerpoint/2010/main" val="14382462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4592B-000A-8546-8D8A-BF357A7D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Finally: Writing Good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D6A27-69D5-794F-8E87-F50D30109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Computers don't care what code looks like</a:t>
            </a:r>
          </a:p>
          <a:p>
            <a:r>
              <a:rPr lang="en-GB" dirty="0"/>
              <a:t>But there are good conventions that we can use to make our code </a:t>
            </a:r>
            <a:r>
              <a:rPr lang="en-GB" b="1" dirty="0"/>
              <a:t>easier to understand </a:t>
            </a:r>
            <a:r>
              <a:rPr lang="en-GB" dirty="0"/>
              <a:t>by humans</a:t>
            </a:r>
          </a:p>
          <a:p>
            <a:r>
              <a:rPr lang="en-GB" dirty="0"/>
              <a:t>Indentation</a:t>
            </a:r>
          </a:p>
          <a:p>
            <a:pPr marL="457200" lvl="1" indent="0">
              <a:buNone/>
            </a:pPr>
            <a:r>
              <a:rPr lang="en-GB" dirty="0"/>
              <a:t>New blocks of code should be </a:t>
            </a:r>
            <a:r>
              <a:rPr lang="en-GB" b="1" dirty="0"/>
              <a:t>indented </a:t>
            </a:r>
            <a:r>
              <a:rPr lang="en-GB" dirty="0"/>
              <a:t>(moved to the right)</a:t>
            </a:r>
          </a:p>
          <a:p>
            <a:pPr marL="457200" lvl="1" indent="0">
              <a:buNone/>
            </a:pPr>
            <a:r>
              <a:rPr lang="en-GB" dirty="0"/>
              <a:t>E.g. code in the </a:t>
            </a:r>
            <a:r>
              <a:rPr lang="en-GB" dirty="0"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lang="en-GB" dirty="0"/>
              <a:t>statements on previous slide</a:t>
            </a:r>
          </a:p>
          <a:p>
            <a:r>
              <a:rPr lang="en-GB" dirty="0"/>
              <a:t>White space</a:t>
            </a:r>
          </a:p>
          <a:p>
            <a:pPr lvl="1"/>
            <a:r>
              <a:rPr lang="en-GB" dirty="0"/>
              <a:t>Different sections of code can be separated by lots of white space</a:t>
            </a:r>
          </a:p>
          <a:p>
            <a:r>
              <a:rPr lang="en-GB" dirty="0"/>
              <a:t>Comments</a:t>
            </a:r>
          </a:p>
          <a:p>
            <a:pPr lvl="1"/>
            <a:r>
              <a:rPr lang="en-GB" dirty="0"/>
              <a:t>Comments are special parts of code that </a:t>
            </a:r>
            <a:r>
              <a:rPr lang="en-GB" dirty="0" err="1"/>
              <a:t>NetLogo</a:t>
            </a:r>
            <a:r>
              <a:rPr lang="en-GB" dirty="0"/>
              <a:t> will ignore</a:t>
            </a:r>
          </a:p>
          <a:p>
            <a:pPr lvl="1"/>
            <a:r>
              <a:rPr lang="en-GB" dirty="0"/>
              <a:t>Anything after a semi colon (</a:t>
            </a:r>
            <a:r>
              <a:rPr lang="en-GB" dirty="0">
                <a:latin typeface="Courier" charset="0"/>
                <a:ea typeface="Courier" charset="0"/>
                <a:cs typeface="Courier" charset="0"/>
              </a:rPr>
              <a:t>;</a:t>
            </a:r>
            <a:r>
              <a:rPr lang="en-GB" dirty="0"/>
              <a:t>) is ignored</a:t>
            </a:r>
          </a:p>
          <a:p>
            <a:pPr lvl="1"/>
            <a:r>
              <a:rPr lang="en-GB" dirty="0"/>
              <a:t>Use comments to explain what your computer code does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28262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Writing Good Code: Indentation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25064A7-FE42-1349-8486-11DBF2DEEF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71424"/>
            <a:ext cx="10515600" cy="385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021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Writing Good Code: Whitespace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2C1A618-A033-B247-9F8E-0460B2E81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88373"/>
            <a:ext cx="10515600" cy="382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6265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Writing Good Code: Comments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715CBAB-EFA2-1248-B525-1DFDB4643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6075" y="1825625"/>
            <a:ext cx="102198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7592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lecture has introduced the main concepts that underpin </a:t>
            </a:r>
            <a:r>
              <a:rPr lang="en-US" dirty="0" err="1"/>
              <a:t>NetLogo</a:t>
            </a:r>
            <a:r>
              <a:rPr lang="en-US" dirty="0"/>
              <a:t> and demonstrated how to run some models</a:t>
            </a:r>
          </a:p>
          <a:p>
            <a:r>
              <a:rPr lang="en-US" dirty="0"/>
              <a:t>Next: Work through Chapter 4 of </a:t>
            </a:r>
            <a:r>
              <a:rPr lang="en-US"/>
              <a:t>the </a:t>
            </a:r>
            <a:r>
              <a:rPr lang="en-GB">
                <a:hlinkClick r:id="rId2"/>
              </a:rPr>
              <a:t>book</a:t>
            </a:r>
            <a:r>
              <a:rPr lang="en-GB"/>
              <a:t> </a:t>
            </a:r>
            <a:r>
              <a:rPr lang="en-US" dirty="0"/>
              <a:t>to gain some experience in using </a:t>
            </a:r>
            <a:r>
              <a:rPr lang="en-US" dirty="0" err="1"/>
              <a:t>NetLogo</a:t>
            </a:r>
            <a:r>
              <a:rPr lang="en-US" dirty="0"/>
              <a:t>, and to see how to create your own model.</a:t>
            </a:r>
          </a:p>
        </p:txBody>
      </p:sp>
    </p:spTree>
    <p:extLst>
      <p:ext uri="{BB962C8B-B14F-4D97-AF65-F5344CB8AC3E}">
        <p14:creationId xmlns:p14="http://schemas.microsoft.com/office/powerpoint/2010/main" val="15564721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603F1-5371-ED49-9B45-BAB26116F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333" y="5154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en-US" sz="2800"/>
              <a:t>Online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FB2AC-5534-604A-99B1-09695C0A2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333" y="2638044"/>
            <a:ext cx="3363974" cy="3415623"/>
          </a:xfrm>
        </p:spPr>
        <p:txBody>
          <a:bodyPr>
            <a:normAutofit/>
          </a:bodyPr>
          <a:lstStyle/>
          <a:p>
            <a:r>
              <a:rPr lang="en-US" sz="2000" dirty="0"/>
              <a:t>Visit: </a:t>
            </a:r>
            <a:r>
              <a:rPr lang="en-US" sz="2000" dirty="0">
                <a:hlinkClick r:id="rId2"/>
              </a:rPr>
              <a:t>https://github.com/abmgis/abmgis/tree/master/Chapter04-NetLogo</a:t>
            </a:r>
            <a:r>
              <a:rPr lang="en-US" sz="2000" dirty="0"/>
              <a:t> for a selection of models to highlight core concepts introduced in </a:t>
            </a:r>
            <a:r>
              <a:rPr lang="en-US" sz="2000"/>
              <a:t>this chapter.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E66FF3-5801-7442-89BA-DE87D3AD4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640" y="338"/>
            <a:ext cx="8221411" cy="688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7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98EBA-48E4-DE41-AF8A-B841E2695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Software Tools / Platforms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C7FE2-95EE-EA43-BC66-30E16EC436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998794"/>
            <a:ext cx="5181600" cy="2178168"/>
          </a:xfrm>
        </p:spPr>
        <p:txBody>
          <a:bodyPr>
            <a:normAutofit/>
          </a:bodyPr>
          <a:lstStyle/>
          <a:p>
            <a:r>
              <a:rPr lang="en-GB" dirty="0"/>
              <a:t>What are they?</a:t>
            </a:r>
          </a:p>
          <a:p>
            <a:pPr lvl="1"/>
            <a:r>
              <a:rPr lang="en-GB" dirty="0"/>
              <a:t>Pieces of software to help people build models</a:t>
            </a:r>
          </a:p>
          <a:p>
            <a:r>
              <a:rPr lang="en-GB" dirty="0"/>
              <a:t>There is a wide range of tools available: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6B7CC2-1AA8-544A-ADA7-60E622016F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998794"/>
            <a:ext cx="5181600" cy="2178168"/>
          </a:xfrm>
        </p:spPr>
        <p:txBody>
          <a:bodyPr/>
          <a:lstStyle/>
          <a:p>
            <a:endParaRPr lang="en-GB" dirty="0"/>
          </a:p>
          <a:p>
            <a:pPr lvl="1"/>
            <a:r>
              <a:rPr lang="en-GB" dirty="0"/>
              <a:t>Computer code ('libraries')</a:t>
            </a:r>
          </a:p>
          <a:p>
            <a:pPr lvl="1"/>
            <a:r>
              <a:rPr lang="en-GB" dirty="0"/>
              <a:t>Entire graphical environment</a:t>
            </a:r>
          </a:p>
          <a:p>
            <a:pPr lvl="1"/>
            <a:r>
              <a:rPr lang="en-GB" dirty="0"/>
              <a:t>Somewhere in the middle</a:t>
            </a:r>
          </a:p>
        </p:txBody>
      </p:sp>
      <p:pic>
        <p:nvPicPr>
          <p:cNvPr id="1026" name="Picture 2" descr="Different types of ABM software">
            <a:extLst>
              <a:ext uri="{FF2B5EF4-FFF2-40B4-BE49-F238E27FC236}">
                <a16:creationId xmlns:a16="http://schemas.microsoft.com/office/drawing/2014/main" id="{D9C50891-38E7-4349-82A2-0489037BA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10515600" cy="1644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586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FCD31-483E-424A-9C38-BEE22AE5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code (‘libraries’)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215757-1ED7-E24F-9E18-C709A9EC6A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439301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Researchers write software to perform useful functions:</a:t>
            </a:r>
          </a:p>
          <a:p>
            <a:pPr lvl="1"/>
            <a:r>
              <a:rPr lang="en-GB" dirty="0"/>
              <a:t>Draw graphs</a:t>
            </a:r>
          </a:p>
          <a:p>
            <a:pPr lvl="1"/>
            <a:r>
              <a:rPr lang="en-GB" dirty="0"/>
              <a:t>Visualise the model</a:t>
            </a:r>
          </a:p>
          <a:p>
            <a:pPr lvl="1"/>
            <a:r>
              <a:rPr lang="en-GB" dirty="0"/>
              <a:t>Manage the schedule</a:t>
            </a:r>
          </a:p>
          <a:p>
            <a:r>
              <a:rPr lang="en-GB" dirty="0"/>
              <a:t>Great for programmers</a:t>
            </a:r>
          </a:p>
          <a:p>
            <a:pPr lvl="1"/>
            <a:r>
              <a:rPr lang="en-GB" dirty="0"/>
              <a:t>Less time spend worrying about admin, more time on modelling</a:t>
            </a:r>
          </a:p>
          <a:p>
            <a:r>
              <a:rPr lang="en-GB" dirty="0"/>
              <a:t>Examples:</a:t>
            </a:r>
          </a:p>
          <a:p>
            <a:pPr lvl="1"/>
            <a:r>
              <a:rPr lang="en-GB" dirty="0">
                <a:hlinkClick r:id="rId2"/>
              </a:rPr>
              <a:t>MASON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Repast Simphony</a:t>
            </a:r>
            <a:endParaRPr lang="en-GB" dirty="0"/>
          </a:p>
          <a:p>
            <a:pPr lvl="1"/>
            <a:r>
              <a:rPr lang="en-GB" dirty="0">
                <a:hlinkClick r:id="rId4"/>
              </a:rPr>
              <a:t>Mageo</a:t>
            </a:r>
            <a:endParaRPr lang="en-GB" dirty="0"/>
          </a:p>
          <a:p>
            <a:r>
              <a:rPr lang="en-GB" dirty="0"/>
              <a:t>Loads of others listed </a:t>
            </a:r>
            <a:r>
              <a:rPr lang="en-GB" dirty="0">
                <a:hlinkClick r:id="rId5"/>
              </a:rPr>
              <a:t>here</a:t>
            </a:r>
            <a:endParaRPr lang="en-GB" dirty="0"/>
          </a:p>
          <a:p>
            <a:endParaRPr lang="en-GB" dirty="0"/>
          </a:p>
        </p:txBody>
      </p:sp>
      <p:pic>
        <p:nvPicPr>
          <p:cNvPr id="2050" name="Picture 2" descr="https://www.geog.leeds.ac.uk/courses/level3/geog3150/lectures/lecture2/figures/code.png">
            <a:extLst>
              <a:ext uri="{FF2B5EF4-FFF2-40B4-BE49-F238E27FC236}">
                <a16:creationId xmlns:a16="http://schemas.microsoft.com/office/drawing/2014/main" id="{57D58D6B-2902-F34A-9666-AB1267EB33E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7501" y="405636"/>
            <a:ext cx="4076299" cy="577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623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7988F-7E5C-8048-982F-FCE3FB6A3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Graphical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3A663-3920-034D-BD09-89B9AA7931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GB" dirty="0"/>
              <a:t>Entirely visual - no programming needed</a:t>
            </a:r>
          </a:p>
          <a:p>
            <a:r>
              <a:rPr lang="en-GB" dirty="0"/>
              <a:t>Most useful for non-programmers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>
                <a:hlinkClick r:id="rId2"/>
              </a:rPr>
              <a:t>Agent Sheets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VisualBots</a:t>
            </a:r>
            <a:endParaRPr lang="en-GB" dirty="0"/>
          </a:p>
          <a:p>
            <a:pPr lvl="1"/>
            <a:r>
              <a:rPr lang="en-GB" dirty="0">
                <a:hlinkClick r:id="rId4"/>
              </a:rPr>
              <a:t>Repast Simphony</a:t>
            </a:r>
            <a:endParaRPr lang="en-GB" dirty="0"/>
          </a:p>
          <a:p>
            <a:pPr lvl="1"/>
            <a:r>
              <a:rPr lang="en-GB" dirty="0">
                <a:hlinkClick r:id="rId5"/>
              </a:rPr>
              <a:t>Modelling4All</a:t>
            </a:r>
            <a:endParaRPr lang="en-GB" dirty="0"/>
          </a:p>
          <a:p>
            <a:endParaRPr lang="en-GB" dirty="0"/>
          </a:p>
        </p:txBody>
      </p:sp>
      <p:pic>
        <p:nvPicPr>
          <p:cNvPr id="3074" name="Picture 2" descr="Repast behaviour editor">
            <a:extLst>
              <a:ext uri="{FF2B5EF4-FFF2-40B4-BE49-F238E27FC236}">
                <a16:creationId xmlns:a16="http://schemas.microsoft.com/office/drawing/2014/main" id="{B33195C9-8F3D-5141-A06C-94896B61206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61443"/>
            <a:ext cx="5181600" cy="347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0396D1-6E6C-094A-A669-BF2BBF4D47D9}"/>
              </a:ext>
            </a:extLst>
          </p:cNvPr>
          <p:cNvSpPr txBox="1"/>
          <p:nvPr/>
        </p:nvSpPr>
        <p:spPr>
          <a:xfrm>
            <a:off x="6172200" y="5807631"/>
            <a:ext cx="5007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Visual model development in Repast </a:t>
            </a:r>
            <a:r>
              <a:rPr lang="en-GB" dirty="0" err="1"/>
              <a:t>Simphony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2870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DD36E-4070-2849-BBC1-921C94F16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Somewhere in the middle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E299C5-C025-8C4F-92C0-5C3234EC59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Some code writing, some visual development</a:t>
            </a:r>
          </a:p>
          <a:p>
            <a:r>
              <a:rPr lang="en-GB" dirty="0"/>
              <a:t>More powerful than purely visual tools, but easier to use.</a:t>
            </a:r>
          </a:p>
          <a:p>
            <a:r>
              <a:rPr lang="en-GB" dirty="0"/>
              <a:t>Save time having to learn to do simple tasks and concentrate on model behaviour</a:t>
            </a:r>
          </a:p>
          <a:p>
            <a:r>
              <a:rPr lang="en-GB" dirty="0"/>
              <a:t>e.g. </a:t>
            </a:r>
            <a:r>
              <a:rPr lang="en-GB" dirty="0" err="1"/>
              <a:t>NetLogo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100" name="Picture 4" descr="NetLogo GUI">
            <a:extLst>
              <a:ext uri="{FF2B5EF4-FFF2-40B4-BE49-F238E27FC236}">
                <a16:creationId xmlns:a16="http://schemas.microsoft.com/office/drawing/2014/main" id="{F9931435-C03D-3648-9620-F30A0778E8F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209" y="1825625"/>
            <a:ext cx="5007591" cy="3582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71C04A-6E6C-6949-89B9-75E9CF8DBFB3}"/>
              </a:ext>
            </a:extLst>
          </p:cNvPr>
          <p:cNvSpPr txBox="1"/>
          <p:nvPr/>
        </p:nvSpPr>
        <p:spPr>
          <a:xfrm>
            <a:off x="6346209" y="5407978"/>
            <a:ext cx="5007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 example of a </a:t>
            </a:r>
            <a:r>
              <a:rPr lang="en-GB" dirty="0" err="1"/>
              <a:t>NetLogo</a:t>
            </a:r>
            <a:r>
              <a:rPr lang="en-GB" dirty="0"/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2249031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DB4-C916-7B49-9A6D-9F6845C1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EB6D-95B4-1B4E-B689-57D1F84B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An overview of tools for agent-based modelling</a:t>
            </a:r>
          </a:p>
          <a:p>
            <a:r>
              <a:rPr lang="en-US" dirty="0"/>
              <a:t>An introduction to </a:t>
            </a:r>
            <a:r>
              <a:rPr lang="en-US" dirty="0" err="1"/>
              <a:t>NetLogo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 Program itself</a:t>
            </a:r>
          </a:p>
          <a:p>
            <a:pPr lvl="1"/>
            <a:r>
              <a:rPr lang="en-US" dirty="0"/>
              <a:t>Turtles and Patches</a:t>
            </a:r>
          </a:p>
          <a:p>
            <a:pPr lvl="1"/>
            <a:r>
              <a:rPr lang="en-US" dirty="0"/>
              <a:t>Variables</a:t>
            </a:r>
          </a:p>
          <a:p>
            <a:pPr lvl="1"/>
            <a:r>
              <a:rPr lang="en-US" dirty="0"/>
              <a:t>Flow Control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to write good code</a:t>
            </a:r>
          </a:p>
        </p:txBody>
      </p:sp>
    </p:spTree>
    <p:extLst>
      <p:ext uri="{BB962C8B-B14F-4D97-AF65-F5344CB8AC3E}">
        <p14:creationId xmlns:p14="http://schemas.microsoft.com/office/powerpoint/2010/main" val="3648813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F17BB-F9DF-A243-B51C-C31A6ACA6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NetLogo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0D382-5680-BC45-8E3F-458BD7D1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087569"/>
          </a:xfrm>
        </p:spPr>
        <p:txBody>
          <a:bodyPr/>
          <a:lstStyle/>
          <a:p>
            <a:r>
              <a:rPr lang="en-GB" dirty="0"/>
              <a:t>Based on </a:t>
            </a:r>
            <a:r>
              <a:rPr lang="en-GB" b="1" dirty="0"/>
              <a:t>Star Logo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Popular teaching tool</a:t>
            </a:r>
          </a:p>
          <a:p>
            <a:pPr lvl="1"/>
            <a:r>
              <a:rPr lang="en-GB" dirty="0"/>
              <a:t>Designed to be used by children</a:t>
            </a:r>
          </a:p>
          <a:p>
            <a:r>
              <a:rPr lang="en-GB" dirty="0"/>
              <a:t>But also very powerful</a:t>
            </a:r>
          </a:p>
          <a:p>
            <a:pPr lvl="1"/>
            <a:r>
              <a:rPr lang="en-GB" dirty="0"/>
              <a:t>Lots of serious research is done using </a:t>
            </a:r>
            <a:r>
              <a:rPr lang="en-GB" dirty="0" err="1"/>
              <a:t>NetLogo</a:t>
            </a:r>
            <a:endParaRPr lang="en-GB" dirty="0"/>
          </a:p>
          <a:p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D03A467-3C35-4141-88BD-7790252BE2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41994" y="365125"/>
            <a:ext cx="4611806" cy="4591900"/>
          </a:xfrm>
        </p:spPr>
      </p:pic>
      <p:pic>
        <p:nvPicPr>
          <p:cNvPr id="5122" name="Picture 2" descr="NetLogo banner">
            <a:extLst>
              <a:ext uri="{FF2B5EF4-FFF2-40B4-BE49-F238E27FC236}">
                <a16:creationId xmlns:a16="http://schemas.microsoft.com/office/drawing/2014/main" id="{EC0BCBD3-A637-9443-81DB-FF8D06A63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334000"/>
            <a:ext cx="11430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26988C-AD34-E94F-B961-A2799D421FD4}"/>
              </a:ext>
            </a:extLst>
          </p:cNvPr>
          <p:cNvSpPr txBox="1"/>
          <p:nvPr/>
        </p:nvSpPr>
        <p:spPr>
          <a:xfrm>
            <a:off x="6741994" y="4938931"/>
            <a:ext cx="5007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Schelling segregation model in </a:t>
            </a:r>
            <a:r>
              <a:rPr lang="en-GB" dirty="0" err="1"/>
              <a:t>NetLogo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4556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1887</Words>
  <Application>Microsoft Macintosh PowerPoint</Application>
  <PresentationFormat>Widescreen</PresentationFormat>
  <Paragraphs>251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Courier</vt:lpstr>
      <vt:lpstr>Courier New</vt:lpstr>
      <vt:lpstr>Office Theme</vt:lpstr>
      <vt:lpstr>Chapter 4</vt:lpstr>
      <vt:lpstr>Learning Objectives</vt:lpstr>
      <vt:lpstr>Overview</vt:lpstr>
      <vt:lpstr>Software Tools / Platforms</vt:lpstr>
      <vt:lpstr>Computer code (‘libraries’)</vt:lpstr>
      <vt:lpstr>Graphical Environments</vt:lpstr>
      <vt:lpstr>Somewhere in the middle</vt:lpstr>
      <vt:lpstr>Overview </vt:lpstr>
      <vt:lpstr>NetLogo</vt:lpstr>
      <vt:lpstr>NetLogo</vt:lpstr>
      <vt:lpstr>The NetLogo Program</vt:lpstr>
      <vt:lpstr>The NetLogo ‘Interface’ Tab</vt:lpstr>
      <vt:lpstr>Components of the Interface</vt:lpstr>
      <vt:lpstr>The NetLogo ‘Information’ Tab</vt:lpstr>
      <vt:lpstr>The NetLogo ‘Code’ tab</vt:lpstr>
      <vt:lpstr>NetLogo example 1 - Segregation</vt:lpstr>
      <vt:lpstr>NetLogo example 1 - Segregation</vt:lpstr>
      <vt:lpstr>NetLogo example 2 - Virus</vt:lpstr>
      <vt:lpstr>Model Concepts:  Turtles, Patches and the Observer</vt:lpstr>
      <vt:lpstr>Model Concepts:  Turtles, Patches and the Observer</vt:lpstr>
      <vt:lpstr>Model Concepts: Variables</vt:lpstr>
      <vt:lpstr>Built-In Variables</vt:lpstr>
      <vt:lpstr>Model Concepts: Commands </vt:lpstr>
      <vt:lpstr>Model Concepts: Brackets</vt:lpstr>
      <vt:lpstr>Model Concepts: Contexts</vt:lpstr>
      <vt:lpstr>Model Concepts: Flow Control</vt:lpstr>
      <vt:lpstr>Model Concepts: Flow Control</vt:lpstr>
      <vt:lpstr>Flow Control</vt:lpstr>
      <vt:lpstr>Flow Control Quiz</vt:lpstr>
      <vt:lpstr>Flow Control Quiz</vt:lpstr>
      <vt:lpstr>Overview </vt:lpstr>
      <vt:lpstr>Finally: Writing Good Code</vt:lpstr>
      <vt:lpstr>Writing Good Code: Indentation</vt:lpstr>
      <vt:lpstr>Writing Good Code: Whitespace</vt:lpstr>
      <vt:lpstr>Writing Good Code: Comments</vt:lpstr>
      <vt:lpstr>Summary</vt:lpstr>
      <vt:lpstr>Online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T Crooks</dc:creator>
  <cp:lastModifiedBy>Andrew Crooks</cp:lastModifiedBy>
  <cp:revision>24</cp:revision>
  <dcterms:created xsi:type="dcterms:W3CDTF">2018-07-16T13:06:35Z</dcterms:created>
  <dcterms:modified xsi:type="dcterms:W3CDTF">2023-06-15T19:44:16Z</dcterms:modified>
</cp:coreProperties>
</file>

<file path=docProps/thumbnail.jpeg>
</file>